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6" Type="http://schemas.openxmlformats.org/officeDocument/2006/relationships/tableStyles" Target="tableStyles.xml"/><Relationship Id="rId15" Type="http://schemas.openxmlformats.org/officeDocument/2006/relationships/viewProps" Target="viewProps.xml"/><Relationship Id="rId14" Type="http://schemas.openxmlformats.org/officeDocument/2006/relationships/presProps" Target="presProps.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8f21244e93348528ddcbdce#tid=68fb13a9ba80cb000ac8f33d#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3063240" y="5230368"/>
            <a:ext cx="6080760" cy="649224"/>
          </a:xfrm>
          <a:prstGeom prst="rect">
            <a:avLst/>
          </a:prstGeom>
          <a:noFill/>
        </p:spPr>
        <p:txBody>
          <a:bodyPr wrap="square" lIns="0" tIns="0" rIns="0" bIns="0" rtlCol="0" anchor="ctr"/>
          <a:lstStyle/>
          <a:p>
            <a:pPr algn="ctr">
              <a:lnSpc>
                <a:spcPct val="100000"/>
              </a:lnSpc>
            </a:pPr>
            <a:r>
              <a:rPr lang="en-US" sz="24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高中英语</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p:spPr>
        <p:txBody>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1#df=ad183c6f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攻略识别</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df=0114e351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攻略解读</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1#df=c3b28c89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攻略应用</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0"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8.xml"/><Relationship Id="rId2" Type="http://schemas.openxmlformats.org/officeDocument/2006/relationships/image" Target="../media/image6.png"/><Relationship Id="rId1" Type="http://schemas.openxmlformats.org/officeDocument/2006/relationships/image" Target="../media/image5.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19_1#1e5e2a736?vop=1&amp;pid=c3b28c89f&amp;color=0,0,0&amp;vtp=1&amp;bt=1&amp;bbb=1&amp;hb=1"/>
          <p:cNvSpPr/>
          <p:nvPr/>
        </p:nvSpPr>
        <p:spPr>
          <a:xfrm>
            <a:off x="832104" y="108000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assumes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responsibility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planet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concrete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action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fulfil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promise</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earning</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reputation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international</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community.</a:t>
            </a:r>
            <a:endParaRPr lang="en-US" altLang="zh-CN" dirty="0"/>
          </a:p>
        </p:txBody>
      </p:sp>
      <p:sp>
        <p:nvSpPr>
          <p:cNvPr id="3" name="QC_4_AN.20_1#1e5e2a736.blank?vop=1&amp;pid=c3b28c89f&amp;color=0,0,0&amp;vpa=7&amp;vtp=1"/>
          <p:cNvSpPr/>
          <p:nvPr/>
        </p:nvSpPr>
        <p:spPr>
          <a:xfrm>
            <a:off x="2736310" y="1447665"/>
            <a:ext cx="331788" cy="354140"/>
          </a:xfrm>
          <a:prstGeom prst="rect">
            <a:avLst/>
          </a:prstGeom>
          <a:noFill/>
        </p:spPr>
        <p:txBody>
          <a:bodyPr wrap="none" lIns="0" tIns="0" rIns="0" bIns="0" rtlCol="0" anchor="t"/>
          <a:lstStyle/>
          <a:p>
            <a:pPr algn="ctr">
              <a:lnSpc>
                <a:spcPts val="31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endParaRPr lang="en-US" altLang="zh-CN" dirty="0"/>
          </a:p>
        </p:txBody>
      </p:sp>
      <p:sp>
        <p:nvSpPr>
          <p:cNvPr id="4" name="QC_4_BD.19_2#1e5e2a736.choices?vop=1&amp;pid=c3b28c89f&amp;color=0,0,0&amp;vtp=1&amp;bbb=1"/>
          <p:cNvSpPr/>
          <p:nvPr/>
        </p:nvSpPr>
        <p:spPr>
          <a:xfrm>
            <a:off x="832104" y="1894514"/>
            <a:ext cx="10533888" cy="360680"/>
          </a:xfrm>
          <a:prstGeom prst="rect">
            <a:avLst/>
          </a:prstGeom>
          <a:noFill/>
        </p:spPr>
        <p:txBody>
          <a:bodyPr wrap="none" lIns="0" tIns="0" rIns="0" bIns="0" rtlCol="0" anchor="t"/>
          <a:lstStyle/>
          <a:p>
            <a:pPr>
              <a:lnSpc>
                <a:spcPts val="3200"/>
              </a:lnSpc>
              <a:tabLst>
                <a:tab pos="2744470" algn="l"/>
                <a:tab pos="5628640" algn="l"/>
                <a:tab pos="8246110"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respectable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controversial</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disturbing</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complex</a:t>
            </a:r>
            <a:endParaRPr lang="en-US" altLang="zh-CN" sz="1800" dirty="0"/>
          </a:p>
        </p:txBody>
      </p:sp>
      <p:sp>
        <p:nvSpPr>
          <p:cNvPr id="5" name="QC_4_AS.21_1#1e5e2a736?vop=1&amp;pid=c3b28c89f&amp;color=0,0,0&amp;vtp=1&amp;bbb=1&amp;hb=1"/>
          <p:cNvSpPr/>
          <p:nvPr/>
        </p:nvSpPr>
        <p:spPr>
          <a:xfrm>
            <a:off x="832104" y="2314821"/>
            <a:ext cx="10533888" cy="11893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分析语境可知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前文提到</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中国对地球的贡献</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后文又说</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赢得了</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的名声</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前后文隐含因果关系</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由</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于中国积极采取行动</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因此结果应该是正面的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即中国在国际社会中获得良好的声誉</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因此</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respectable</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符</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合题意</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故选</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项</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_BD#775749d12.fixed?pid=eb5cfe7f2&amp;color=165,74,151&amp;vtp=1&amp;bbb=1"/>
          <p:cNvSpPr/>
          <p:nvPr/>
        </p:nvSpPr>
        <p:spPr>
          <a:xfrm>
            <a:off x="2386584" y="1408176"/>
            <a:ext cx="7223760" cy="932688"/>
          </a:xfrm>
          <a:prstGeom prst="rect">
            <a:avLst/>
          </a:prstGeom>
          <a:noFill/>
        </p:spPr>
        <p:txBody>
          <a:bodyPr wrap="none" lIns="0" tIns="0" rIns="0" bIns="0" rtlCol="0" anchor="ctr"/>
          <a:lstStyle/>
          <a:p>
            <a:pPr algn="ctr">
              <a:lnSpc>
                <a:spcPts val="6600"/>
              </a:lnSpc>
            </a:pPr>
            <a:r>
              <a:rPr lang="en-US" altLang="zh-CN" sz="5400" b="1" i="0" dirty="0">
                <a:solidFill>
                  <a:srgbClr val="A54A97"/>
                </a:solidFill>
                <a:latin typeface="微软雅黑" panose="020B0503020204020204" pitchFamily="34" charset="-122"/>
                <a:ea typeface="微软雅黑" panose="020B0503020204020204" pitchFamily="34" charset="-122"/>
                <a:cs typeface="微软雅黑" panose="020B0503020204020204" pitchFamily="34" charset="-120"/>
              </a:rPr>
              <a:t>语篇攻略9</a:t>
            </a:r>
            <a:endParaRPr lang="en-US" altLang="zh-CN" sz="5400" dirty="0"/>
          </a:p>
        </p:txBody>
      </p:sp>
      <p:sp>
        <p:nvSpPr>
          <p:cNvPr id="3" name="C_2_BD#775749d12.fixed?pid=eb5cfe7f2&amp;color=255,255,255&amp;vtp=1&amp;bbb=1"/>
          <p:cNvSpPr/>
          <p:nvPr/>
        </p:nvSpPr>
        <p:spPr>
          <a:xfrm>
            <a:off x="2386584" y="2807208"/>
            <a:ext cx="7223760" cy="1435608"/>
          </a:xfrm>
          <a:prstGeom prst="rect">
            <a:avLst/>
          </a:prstGeom>
          <a:noFill/>
        </p:spPr>
        <p:txBody>
          <a:bodyPr wrap="none" lIns="0" tIns="0" rIns="0" bIns="0" rtlCol="0" anchor="ctr"/>
          <a:lstStyle/>
          <a:p>
            <a:pPr algn="ctr">
              <a:lnSpc>
                <a:spcPts val="5400"/>
              </a:lnSpc>
            </a:pPr>
            <a:r>
              <a:rPr lang="en-US" altLang="zh-CN" sz="4400" b="1" i="0" spc="-5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完形填空之巧解题：因果关系</a:t>
            </a:r>
            <a:endParaRPr lang="en-US" altLang="zh-CN" sz="4400" spc="-50" dirty="0"/>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4_BD#025f1321d?pid=ad183c6fb&amp;color=0,0,0&amp;vtp=1&amp;bt=1&amp;bbb=1&amp;hb=1"/>
          <p:cNvSpPr/>
          <p:nvPr/>
        </p:nvSpPr>
        <p:spPr>
          <a:xfrm>
            <a:off x="832104" y="1078992"/>
            <a:ext cx="10533888" cy="119253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在高考中，完形填空题经常考查逻辑关系，有时是在选项中直接选出表示因果的词</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，有时需要根据逻</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辑关系词选择相应的答案</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，这都需要我们有一定的逻辑推理能力</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。本篇内容将讲解怎样判断上下文是否构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成因果关系</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，以及如何根据因果关系选出正确的选项。</a:t>
            </a:r>
            <a:endParaRPr lang="en-US" altLang="zh-CN" dirty="0"/>
          </a:p>
        </p:txBody>
      </p:sp>
      <p:sp>
        <p:nvSpPr>
          <p:cNvPr id="3" name="P_4_BD#e5449c429?pid=0114e3510&amp;color=0,0,0&amp;vtp=1&amp;bbb=1&amp;hb=1"/>
          <p:cNvSpPr/>
          <p:nvPr/>
        </p:nvSpPr>
        <p:spPr>
          <a:xfrm>
            <a:off x="832104" y="2317115"/>
            <a:ext cx="10533888" cy="119253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因果关系是指前后两句为原因和结果的关系,两句之间往往有表示原因或结果的关联词</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。设题句有可</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能为原因</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，也有可能为结果</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。关于如何辨别完形填空文章中的因果关系并根据其选出正确选项可以分为以</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下两种情况</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4" name="C_4_BD#dd7a9d2dc?pid=0114e3510&amp;color=0,0,0&amp;vtp=1&amp;bbb=1"/>
          <p:cNvSpPr/>
          <p:nvPr/>
        </p:nvSpPr>
        <p:spPr>
          <a:xfrm>
            <a:off x="832104" y="3517900"/>
            <a:ext cx="10533888" cy="335280"/>
          </a:xfrm>
          <a:prstGeom prst="rect">
            <a:avLst/>
          </a:prstGeom>
          <a:noFill/>
        </p:spPr>
        <p:txBody>
          <a:bodyPr wrap="none" lIns="0" tIns="0" rIns="0" bIns="0" rtlCol="0" anchor="ctr"/>
          <a:lstStyle/>
          <a:p>
            <a:pPr algn="l">
              <a:lnSpc>
                <a:spcPts val="2800"/>
              </a:lnSpc>
            </a:pPr>
            <a:r>
              <a:rPr lang="en-US" altLang="zh-CN" sz="2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a:t>
            </a:r>
            <a:r>
              <a:rPr lang="en-US" altLang="zh-CN" sz="22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文本中出现明显的因果关系标志词</a:t>
            </a:r>
            <a:endParaRPr lang="en-US" altLang="zh-CN" sz="2200" dirty="0"/>
          </a:p>
        </p:txBody>
      </p:sp>
      <p:sp>
        <p:nvSpPr>
          <p:cNvPr id="5" name="P_5_BD#b25ba71ba?pid=dd7a9d2dc&amp;color=0,0,0&amp;vtp=1&amp;bbb=1&amp;hb=1"/>
          <p:cNvSpPr/>
          <p:nvPr/>
        </p:nvSpPr>
        <p:spPr>
          <a:xfrm>
            <a:off x="832104" y="3860800"/>
            <a:ext cx="10533888" cy="118491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这种情况下，我们可以根据标志词并结合上下文，选出合理的选项。</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前因后果</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：thus、therefore、consequently、so、hence、as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result</a:t>
            </a:r>
            <a:r>
              <a:rPr lang="zh-CN" altLang="en-US"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consequence</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accordingly</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reason</a:t>
            </a:r>
            <a:r>
              <a:rPr lang="en-US" altLang="zh-CN"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endParaRPr lang="en-US" altLang="zh-CN" dirty="0">
              <a:latin typeface="宋体" panose="02010600030101010101" pitchFamily="2" charset="-122"/>
            </a:endParaRPr>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_BD#b25ba71ba?pid=dd7a9d2dc&amp;color=0,0,0&amp;mp=1&amp;vtp=1&amp;bt=1&amp;bbb=1&amp;hb=1"/>
          <p:cNvSpPr/>
          <p:nvPr/>
        </p:nvSpPr>
        <p:spPr>
          <a:xfrm>
            <a:off x="832104" y="1078992"/>
            <a:ext cx="10533888" cy="76581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前果后因：because、because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of、since、as、for、due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to、owing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to、thanks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attributable</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a:lnSpc>
                <a:spcPts val="3300"/>
              </a:lnSpc>
            </a:pP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that、on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grounds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of、considering</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endParaRPr lang="en-US" altLang="zh-CN" dirty="0">
              <a:latin typeface="宋体" panose="02010600030101010101" pitchFamily="2" charset="-122"/>
            </a:endParaRPr>
          </a:p>
        </p:txBody>
      </p:sp>
      <p:sp>
        <p:nvSpPr>
          <p:cNvPr id="3" name="QC_5_BD.1_1#cafd378c5?vop=1&amp;pid=dd7a9d2dc&amp;color=0,0,0&amp;vtp=1&amp;bbb=1&amp;hb=1"/>
          <p:cNvSpPr/>
          <p:nvPr/>
        </p:nvSpPr>
        <p:spPr>
          <a:xfrm>
            <a:off x="832104" y="1899920"/>
            <a:ext cx="10533888" cy="770255"/>
          </a:xfrm>
          <a:prstGeom prst="rect">
            <a:avLst/>
          </a:prstGeom>
          <a:noFill/>
        </p:spPr>
        <p:txBody>
          <a:bodyPr wrap="none" lIns="0" tIns="0" rIns="0" bIns="0" rtlCol="0" anchor="t"/>
          <a:lstStyle/>
          <a:p>
            <a:pPr algn="l">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例：</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Therefore,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children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whose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destroyed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earthquake.</a:t>
            </a:r>
            <a:endParaRPr lang="en-US" altLang="zh-CN" dirty="0"/>
          </a:p>
        </p:txBody>
      </p:sp>
      <p:sp>
        <p:nvSpPr>
          <p:cNvPr id="4" name="QC_5_AN.2_1#cafd378c5.blank?vop=1&amp;pid=dd7a9d2dc&amp;color=0,0,0&amp;vpa=1&amp;vtp=1"/>
          <p:cNvSpPr/>
          <p:nvPr/>
        </p:nvSpPr>
        <p:spPr>
          <a:xfrm>
            <a:off x="5944648" y="1869440"/>
            <a:ext cx="319088" cy="373190"/>
          </a:xfrm>
          <a:prstGeom prst="rect">
            <a:avLst/>
          </a:prstGeom>
          <a:noFill/>
        </p:spPr>
        <p:txBody>
          <a:bodyPr wrap="none" lIns="0" tIns="0" rIns="0" bIns="0" rtlCol="0" anchor="t"/>
          <a:lstStyle/>
          <a:p>
            <a:pPr algn="ctr">
              <a:lnSpc>
                <a:spcPts val="33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5" name="QC_5_BD.1_2#cafd378c5.choices?vop=1&amp;pid=dd7a9d2dc&amp;color=0,0,0&amp;vtp=1&amp;bbb=1"/>
          <p:cNvSpPr/>
          <p:nvPr/>
        </p:nvSpPr>
        <p:spPr>
          <a:xfrm>
            <a:off x="832104" y="2722943"/>
            <a:ext cx="10533888" cy="360680"/>
          </a:xfrm>
          <a:prstGeom prst="rect">
            <a:avLst/>
          </a:prstGeom>
          <a:noFill/>
        </p:spPr>
        <p:txBody>
          <a:bodyPr wrap="none" lIns="0" tIns="0" rIns="0" bIns="0" rtlCol="0" anchor="t"/>
          <a:lstStyle/>
          <a:p>
            <a:pPr>
              <a:lnSpc>
                <a:spcPts val="3200"/>
              </a:lnSpc>
              <a:tabLst>
                <a:tab pos="2782570" algn="l"/>
                <a:tab pos="5400040" algn="l"/>
                <a:tab pos="8169910"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unhappy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willing</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reluctant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forced</a:t>
            </a:r>
            <a:endParaRPr lang="en-US" altLang="zh-CN" sz="1800" dirty="0"/>
          </a:p>
        </p:txBody>
      </p:sp>
      <p:sp>
        <p:nvSpPr>
          <p:cNvPr id="6" name="QC_5_AS.3_1#cafd378c5?vop=1&amp;pid=dd7a9d2dc&amp;color=0,0,0&amp;vtp=1&amp;bbb=1&amp;hb=1"/>
          <p:cNvSpPr/>
          <p:nvPr/>
        </p:nvSpPr>
        <p:spPr>
          <a:xfrm>
            <a:off x="832104" y="3143250"/>
            <a:ext cx="10533888" cy="7732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解题策略：看到文本中的标志词Therefore可以判定前后两句为因果关系。前文提到“这个男人热心肠</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”，后</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面应自然接出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“所以他愿意帮助那些孩子”。故选B项。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6"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8bacdaea3?pid=0114e3510&amp;color=0,0,0&amp;vtp=1&amp;bt=1&amp;bbb=1"/>
          <p:cNvSpPr/>
          <p:nvPr/>
        </p:nvSpPr>
        <p:spPr>
          <a:xfrm>
            <a:off x="832104" y="1075944"/>
            <a:ext cx="10533888" cy="335280"/>
          </a:xfrm>
          <a:prstGeom prst="rect">
            <a:avLst/>
          </a:prstGeom>
          <a:noFill/>
        </p:spPr>
        <p:txBody>
          <a:bodyPr wrap="none" lIns="0" tIns="0" rIns="0" bIns="0" rtlCol="0" anchor="ctr"/>
          <a:lstStyle/>
          <a:p>
            <a:pPr algn="l">
              <a:lnSpc>
                <a:spcPts val="2800"/>
              </a:lnSpc>
            </a:pPr>
            <a:r>
              <a:rPr lang="en-US" altLang="zh-CN" sz="2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二</a:t>
            </a:r>
            <a:r>
              <a:rPr lang="en-US" altLang="zh-CN" sz="22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文本中未出现明显的因果关系标志词</a:t>
            </a:r>
            <a:endParaRPr lang="en-US" altLang="zh-CN" sz="2200" dirty="0"/>
          </a:p>
        </p:txBody>
      </p:sp>
      <p:sp>
        <p:nvSpPr>
          <p:cNvPr id="3" name="P_5_BD#877929804?pid=8bacdaea3&amp;color=0,0,0&amp;vtp=1&amp;bbb=1"/>
          <p:cNvSpPr/>
          <p:nvPr/>
        </p:nvSpPr>
        <p:spPr>
          <a:xfrm>
            <a:off x="832104" y="142240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这种情况会出现两种考法：</a:t>
            </a:r>
            <a:endParaRPr lang="en-US" altLang="zh-CN" sz="1800" dirty="0"/>
          </a:p>
          <a:p>
            <a:pPr>
              <a:lnSpc>
                <a:spcPts val="31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.选项中含有表示因果关系的词，需根据上下文逻辑选出最佳选项。</a:t>
            </a:r>
            <a:endParaRPr lang="en-US" altLang="zh-CN" sz="1800" dirty="0"/>
          </a:p>
        </p:txBody>
      </p:sp>
      <p:sp>
        <p:nvSpPr>
          <p:cNvPr id="4" name="QC_5_BD.4_1#2732f61fc?vop=1&amp;pid=8bacdaea3&amp;color=0,0,0&amp;vtp=1&amp;bbb=1&amp;hb=1"/>
          <p:cNvSpPr/>
          <p:nvPr/>
        </p:nvSpPr>
        <p:spPr>
          <a:xfrm>
            <a:off x="832104" y="2251075"/>
            <a:ext cx="10533888" cy="1189355"/>
          </a:xfrm>
          <a:prstGeom prst="rect">
            <a:avLst/>
          </a:prstGeom>
          <a:noFill/>
        </p:spPr>
        <p:txBody>
          <a:bodyPr wrap="none" lIns="0" tIns="0" rIns="0" bIns="0" rtlCol="0" anchor="t"/>
          <a:lstStyle/>
          <a:p>
            <a:pPr algn="l">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例：</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2010,</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Merritt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trying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mission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cycle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circumference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（周长）</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Earth—about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40,074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neighbourhood.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neighbours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messages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kindness.</a:t>
            </a:r>
            <a:endParaRPr lang="en-US" altLang="zh-CN" dirty="0"/>
          </a:p>
        </p:txBody>
      </p:sp>
      <p:sp>
        <p:nvSpPr>
          <p:cNvPr id="5" name="QC_5_AN.5_1#2732f61fc.blank?vop=1&amp;pid=8bacdaea3&amp;color=0,0,0&amp;vpa=2&amp;vtp=1"/>
          <p:cNvSpPr/>
          <p:nvPr/>
        </p:nvSpPr>
        <p:spPr>
          <a:xfrm>
            <a:off x="8235410" y="2639695"/>
            <a:ext cx="331788" cy="373190"/>
          </a:xfrm>
          <a:prstGeom prst="rect">
            <a:avLst/>
          </a:prstGeom>
          <a:noFill/>
        </p:spPr>
        <p:txBody>
          <a:bodyPr wrap="none" lIns="0" tIns="0" rIns="0" bIns="0" rtlCol="0" anchor="t"/>
          <a:lstStyle/>
          <a:p>
            <a:pPr algn="ctr">
              <a:lnSpc>
                <a:spcPts val="33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6" name="QC_5_BD.4_2#2732f61fc.choices?vop=1&amp;pid=8bacdaea3&amp;color=0,0,0&amp;vtp=1&amp;bbb=1"/>
          <p:cNvSpPr/>
          <p:nvPr/>
        </p:nvSpPr>
        <p:spPr>
          <a:xfrm>
            <a:off x="832104" y="3490658"/>
            <a:ext cx="10533888" cy="360680"/>
          </a:xfrm>
          <a:prstGeom prst="rect">
            <a:avLst/>
          </a:prstGeom>
          <a:noFill/>
        </p:spPr>
        <p:txBody>
          <a:bodyPr wrap="none" lIns="0" tIns="0" rIns="0" bIns="0" rtlCol="0" anchor="t"/>
          <a:lstStyle/>
          <a:p>
            <a:pPr>
              <a:lnSpc>
                <a:spcPts val="3200"/>
              </a:lnSpc>
              <a:tabLst>
                <a:tab pos="2684145" algn="l"/>
                <a:tab pos="5050790" algn="l"/>
                <a:tab pos="7988935"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coincidence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particular</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consequence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contrary</a:t>
            </a:r>
            <a:endParaRPr lang="en-US" altLang="zh-CN" sz="1800" dirty="0"/>
          </a:p>
        </p:txBody>
      </p:sp>
      <p:sp>
        <p:nvSpPr>
          <p:cNvPr id="7" name="QC_5_AS.6_1#2732f61fc?vop=1&amp;pid=8bacdaea3&amp;color=0,0,0&amp;vtp=1&amp;bbb=1&amp;hb=1"/>
          <p:cNvSpPr/>
          <p:nvPr/>
        </p:nvSpPr>
        <p:spPr>
          <a:xfrm>
            <a:off x="832104" y="3910965"/>
            <a:ext cx="10533888" cy="20275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解题策略：解此类题目时，我们应仔细分析上下文。根据上文“to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cycle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circumference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Earth—</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40,074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neighbourhood”可知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,梅里特想在不离开自己的社区的情况</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下骑行等于地球周长的距离</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——约40,074千米，下文叙述的“认识了许多邻居”是这件事带来的结果</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，应用</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consequence衔接。by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coincidence意为“巧合地”；in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particular意为“尤其”；as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consequence意为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“因</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此</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contrary意为“相反地”。故选C项。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 calcmode="lin" valueType="num">
                                      <p:cBhvr additive="base">
                                        <p:cTn id="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8" dur="500" fill="hold"/>
                                        <p:tgtEl>
                                          <p:spTgt spid="5">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7">
                                            <p:bg/>
                                          </p:spTgt>
                                        </p:tgtEl>
                                        <p:attrNameLst>
                                          <p:attrName>style.visibility</p:attrName>
                                        </p:attrNameLst>
                                      </p:cBhvr>
                                      <p:to>
                                        <p:strVal val="visible"/>
                                      </p:to>
                                    </p:set>
                                    <p:anim calcmode="lin" valueType="num">
                                      <p:cBhvr additive="base">
                                        <p:cTn id="1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7">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7">
                                            <p:txEl>
                                              <p:pRg st="0" end="0"/>
                                            </p:txEl>
                                          </p:spTgt>
                                        </p:tgtEl>
                                        <p:attrNameLst>
                                          <p:attrName>style.visibility</p:attrName>
                                        </p:attrNameLst>
                                      </p:cBhvr>
                                      <p:to>
                                        <p:strVal val="visible"/>
                                      </p:to>
                                    </p:set>
                                    <p:anim calcmode="lin" valueType="num">
                                      <p:cBhvr additive="base">
                                        <p:cTn id="2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7">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7">
                                            <p:txEl>
                                              <p:pRg st="1" end="1"/>
                                            </p:txEl>
                                          </p:spTgt>
                                        </p:tgtEl>
                                        <p:attrNameLst>
                                          <p:attrName>style.visibility</p:attrName>
                                        </p:attrNameLst>
                                      </p:cBhvr>
                                      <p:to>
                                        <p:strVal val="visible"/>
                                      </p:to>
                                    </p:set>
                                    <p:anim calcmode="lin" valueType="num">
                                      <p:cBhvr additive="base">
                                        <p:cTn id="2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7">
                                            <p:txEl>
                                              <p:pRg st="2" end="2"/>
                                            </p:txEl>
                                          </p:spTgt>
                                        </p:tgtEl>
                                        <p:attrNameLst>
                                          <p:attrName>style.visibility</p:attrName>
                                        </p:attrNameLst>
                                      </p:cBhvr>
                                      <p:to>
                                        <p:strVal val="visible"/>
                                      </p:to>
                                    </p:set>
                                    <p:anim calcmode="lin" valueType="num">
                                      <p:cBhvr additive="base">
                                        <p:cTn id="2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7">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7">
                                            <p:txEl>
                                              <p:pRg st="3" end="3"/>
                                            </p:txEl>
                                          </p:spTgt>
                                        </p:tgtEl>
                                        <p:attrNameLst>
                                          <p:attrName>style.visibility</p:attrName>
                                        </p:attrNameLst>
                                      </p:cBhvr>
                                      <p:to>
                                        <p:strVal val="visible"/>
                                      </p:to>
                                    </p:set>
                                    <p:anim calcmode="lin" valueType="num">
                                      <p:cBhvr additive="base">
                                        <p:cTn id="33"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7">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7">
                                            <p:txEl>
                                              <p:pRg st="4" end="4"/>
                                            </p:txEl>
                                          </p:spTgt>
                                        </p:tgtEl>
                                        <p:attrNameLst>
                                          <p:attrName>style.visibility</p:attrName>
                                        </p:attrNameLst>
                                      </p:cBhvr>
                                      <p:to>
                                        <p:strVal val="visible"/>
                                      </p:to>
                                    </p:set>
                                    <p:anim calcmode="lin" valueType="num">
                                      <p:cBhvr additive="base">
                                        <p:cTn id="37"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7"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_BD#588eff961?pid=8bacdaea3&amp;color=0,0,0&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2.通过结构判断因果关系。</a:t>
            </a:r>
            <a:endParaRPr lang="en-US" altLang="zh-CN" sz="1800" dirty="0"/>
          </a:p>
        </p:txBody>
      </p:sp>
      <p:sp>
        <p:nvSpPr>
          <p:cNvPr id="3" name="QC_5_BD.7_1#090afe6c0?vop=1&amp;pid=8bacdaea3&amp;color=0,0,0&amp;vtp=1&amp;bbb=1&amp;hb=1"/>
          <p:cNvSpPr/>
          <p:nvPr/>
        </p:nvSpPr>
        <p:spPr>
          <a:xfrm>
            <a:off x="832104" y="1490980"/>
            <a:ext cx="10533888" cy="770255"/>
          </a:xfrm>
          <a:prstGeom prst="rect">
            <a:avLst/>
          </a:prstGeom>
          <a:noFill/>
        </p:spPr>
        <p:txBody>
          <a:bodyPr wrap="none" lIns="0" tIns="0" rIns="0" bIns="0" rtlCol="0" anchor="t"/>
          <a:lstStyle/>
          <a:p>
            <a:pPr algn="l">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例1：</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strong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manager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strives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task,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leaving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memory</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a:t>
            </a:r>
            <a:endParaRPr lang="en-US" altLang="zh-CN" dirty="0"/>
          </a:p>
        </p:txBody>
      </p:sp>
      <p:sp>
        <p:nvSpPr>
          <p:cNvPr id="4" name="QC_5_AN.8_1#090afe6c0.blank?vop=1&amp;pid=8bacdaea3&amp;color=0,0,0&amp;vpa=3&amp;vtp=1"/>
          <p:cNvSpPr/>
          <p:nvPr/>
        </p:nvSpPr>
        <p:spPr>
          <a:xfrm>
            <a:off x="9983247" y="1460500"/>
            <a:ext cx="319088" cy="373190"/>
          </a:xfrm>
          <a:prstGeom prst="rect">
            <a:avLst/>
          </a:prstGeom>
          <a:noFill/>
        </p:spPr>
        <p:txBody>
          <a:bodyPr wrap="none" lIns="0" tIns="0" rIns="0" bIns="0" rtlCol="0" anchor="t"/>
          <a:lstStyle/>
          <a:p>
            <a:pPr algn="ctr">
              <a:lnSpc>
                <a:spcPts val="33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5" name="QC_5_BD.7_2#090afe6c0.choices?vop=1&amp;pid=8bacdaea3&amp;color=0,0,0&amp;vtp=1&amp;bbb=1"/>
          <p:cNvSpPr/>
          <p:nvPr/>
        </p:nvSpPr>
        <p:spPr>
          <a:xfrm>
            <a:off x="832104" y="2305748"/>
            <a:ext cx="10533888" cy="360680"/>
          </a:xfrm>
          <a:prstGeom prst="rect">
            <a:avLst/>
          </a:prstGeom>
          <a:noFill/>
        </p:spPr>
        <p:txBody>
          <a:bodyPr wrap="none" lIns="0" tIns="0" rIns="0" bIns="0" rtlCol="0" anchor="t"/>
          <a:lstStyle/>
          <a:p>
            <a:pPr>
              <a:lnSpc>
                <a:spcPts val="3200"/>
              </a:lnSpc>
              <a:tabLst>
                <a:tab pos="2265045" algn="l"/>
                <a:tab pos="5165090" algn="l"/>
                <a:tab pos="7887335"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bad</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impressive</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beautiful</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horrifying</a:t>
            </a:r>
            <a:endParaRPr lang="en-US" altLang="zh-CN" sz="1800" dirty="0"/>
          </a:p>
        </p:txBody>
      </p:sp>
      <p:sp>
        <p:nvSpPr>
          <p:cNvPr id="6" name="QC_5_AS.9_1#090afe6c0?vop=1&amp;pid=8bacdaea3&amp;color=0,0,0&amp;vtp=1&amp;bbb=1&amp;hb=1"/>
          <p:cNvSpPr/>
          <p:nvPr/>
        </p:nvSpPr>
        <p:spPr>
          <a:xfrm>
            <a:off x="832104" y="2726055"/>
            <a:ext cx="10533888" cy="119234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解题策略：根据现在分词短语leaving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memory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us可知，此处表示自然而然的结果</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；再根</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据上文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manager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strives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task可知，这位经理竭力完成任务，由此可推知</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，他应是给</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我们”留下了令人深刻的回忆。此处存在潜在的因果关系，表示事件产生的结果。故B项impressive符合题意。</a:t>
            </a:r>
            <a:endParaRPr lang="en-US" altLang="zh-CN" dirty="0"/>
          </a:p>
        </p:txBody>
      </p:sp>
      <p:sp>
        <p:nvSpPr>
          <p:cNvPr id="7" name="P_5_BD#0daf5351e?pid=8bacdaea3&amp;color=0,0,0&amp;vtp=1&amp;bbb=1"/>
          <p:cNvSpPr/>
          <p:nvPr/>
        </p:nvSpPr>
        <p:spPr>
          <a:xfrm>
            <a:off x="832104" y="3967670"/>
            <a:ext cx="10533888" cy="770255"/>
          </a:xfrm>
          <a:prstGeom prst="rect">
            <a:avLst/>
          </a:prstGeom>
          <a:noFill/>
        </p:spPr>
        <p:txBody>
          <a:bodyPr wrap="none" lIns="0" tIns="0" rIns="0" bIns="0" rtlCol="0" anchor="t"/>
          <a:lstStyle/>
          <a:p>
            <a:pPr algn="l">
              <a:lnSpc>
                <a:spcPts val="33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小贴士</a:t>
            </a:r>
            <a:endParaRPr lang="en-US" altLang="zh-CN" sz="1800" dirty="0"/>
          </a:p>
          <a:p>
            <a:pPr>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现</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在分词作结果状语和结果状语从句等语法形式都能暗示因果关系</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6">
                                            <p:txEl>
                                              <p:pRg st="2" end="2"/>
                                            </p:txEl>
                                          </p:spTgt>
                                        </p:tgtEl>
                                        <p:attrNameLst>
                                          <p:attrName>style.visibility</p:attrName>
                                        </p:attrNameLst>
                                      </p:cBhvr>
                                      <p:to>
                                        <p:strVal val="visible"/>
                                      </p:to>
                                    </p:set>
                                    <p:anim calcmode="lin" valueType="num">
                                      <p:cBhvr additive="base">
                                        <p:cTn id="2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6"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0_1#49114380b?vop=1&amp;pid=8bacdaea3&amp;color=0,0,0&amp;mp=1&amp;vtp=1&amp;bt=1&amp;bbb=1"/>
          <p:cNvSpPr/>
          <p:nvPr/>
        </p:nvSpPr>
        <p:spPr>
          <a:xfrm>
            <a:off x="832104" y="1078992"/>
            <a:ext cx="10533888" cy="360680"/>
          </a:xfrm>
          <a:prstGeom prst="rect">
            <a:avLst/>
          </a:prstGeom>
          <a:noFill/>
        </p:spPr>
        <p:txBody>
          <a:bodyPr wrap="none" lIns="0" tIns="0" rIns="0" bIns="0" rtlCol="0" anchor="t"/>
          <a:lstStyle/>
          <a:p>
            <a:pPr algn="l">
              <a:lnSpc>
                <a:spcPts val="32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例2：</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novel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touching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readers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tears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endParaRPr lang="en-US" altLang="zh-CN" sz="1800" dirty="0"/>
          </a:p>
        </p:txBody>
      </p:sp>
      <p:sp>
        <p:nvSpPr>
          <p:cNvPr id="3" name="QC_5_AN.11_1#49114380b.blank?vop=1&amp;pid=8bacdaea3&amp;color=0,0,0&amp;mp=1&amp;vpa=4&amp;vtp=1"/>
          <p:cNvSpPr/>
          <p:nvPr/>
        </p:nvSpPr>
        <p:spPr>
          <a:xfrm>
            <a:off x="6160548" y="1037082"/>
            <a:ext cx="319088" cy="363665"/>
          </a:xfrm>
          <a:prstGeom prst="rect">
            <a:avLst/>
          </a:prstGeom>
          <a:noFill/>
        </p:spPr>
        <p:txBody>
          <a:bodyPr wrap="none" lIns="0" tIns="0" rIns="0" bIns="0" rtlCol="0" anchor="t"/>
          <a:lstStyle/>
          <a:p>
            <a:pPr algn="ctr">
              <a:lnSpc>
                <a:spcPts val="32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4" name="QC_5_BD.10_2#49114380b.choices?vop=1&amp;pid=8bacdaea3&amp;color=0,0,0&amp;vtp=1&amp;bbb=1"/>
          <p:cNvSpPr/>
          <p:nvPr/>
        </p:nvSpPr>
        <p:spPr>
          <a:xfrm>
            <a:off x="832104" y="1485963"/>
            <a:ext cx="10533888" cy="360680"/>
          </a:xfrm>
          <a:prstGeom prst="rect">
            <a:avLst/>
          </a:prstGeom>
          <a:noFill/>
        </p:spPr>
        <p:txBody>
          <a:bodyPr wrap="none" lIns="0" tIns="0" rIns="0" bIns="0" rtlCol="0" anchor="t"/>
          <a:lstStyle/>
          <a:p>
            <a:pPr>
              <a:lnSpc>
                <a:spcPts val="3200"/>
              </a:lnSpc>
              <a:tabLst>
                <a:tab pos="2544445" algn="l"/>
                <a:tab pos="5050790" algn="l"/>
                <a:tab pos="7785735"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held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burst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wiped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fought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against</a:t>
            </a:r>
            <a:endParaRPr lang="en-US" altLang="zh-CN" sz="1800" dirty="0"/>
          </a:p>
        </p:txBody>
      </p:sp>
      <p:sp>
        <p:nvSpPr>
          <p:cNvPr id="5" name="QC_5_AS.12_1#49114380b?vop=1&amp;pid=8bacdaea3&amp;color=0,0,0&amp;vtp=1&amp;bbb=1&amp;hb=1"/>
          <p:cNvSpPr/>
          <p:nvPr/>
        </p:nvSpPr>
        <p:spPr>
          <a:xfrm>
            <a:off x="832104" y="1906270"/>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解题策略：根据so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touching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可知，此处表示“小说感人”的结果，结合选项可知，此处应为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burst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tears，意为“哭了起来”。故选B项。</a:t>
            </a:r>
            <a:endParaRPr lang="en-US" altLang="zh-CN" dirty="0"/>
          </a:p>
        </p:txBody>
      </p:sp>
      <p:pic>
        <p:nvPicPr>
          <p:cNvPr id="6" name="P_5_BD#975c7d494?htil=1&amp;pid=8bacdaea3&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87552" y="2806065"/>
            <a:ext cx="886968" cy="84124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7" name="P_5_BD#975c7d494?htil=1&amp;pid=8bacdaea3&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2148840" y="2897505"/>
            <a:ext cx="9098280" cy="74980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8" name="P_5_BD#975c7d494?pid=8bacdaea3&amp;color=0,0,0&amp;vtp=1&amp;bbb=1"/>
          <p:cNvSpPr/>
          <p:nvPr/>
        </p:nvSpPr>
        <p:spPr>
          <a:xfrm>
            <a:off x="832104" y="3783965"/>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句意</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作为一名意志坚定的人</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这位经理竭力完成这项任务</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给我们留下了令人印象深刻的回忆</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13_1#ae53a6261?vop=1&amp;pid=c3b28c89f&amp;color=0,0,0&amp;vtp=1&amp;bt=1&amp;bbb=1&amp;hb=1"/>
          <p:cNvSpPr/>
          <p:nvPr/>
        </p:nvSpPr>
        <p:spPr>
          <a:xfrm>
            <a:off x="832104" y="1080000"/>
            <a:ext cx="10533888" cy="11893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zh-CN" altLang="en-US"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全国新课标</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I2024]</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girl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achievement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boredom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jogging,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decided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reason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again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running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 So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cycling.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bike</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rode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dreamed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entering</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cycle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races</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until</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flew</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Diego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gn="l">
              <a:lnSpc>
                <a:spcPts val="3300"/>
              </a:lnSpc>
            </a:pP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visit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sister.</a:t>
            </a:r>
            <a:endParaRPr lang="en-US" altLang="zh-CN" dirty="0"/>
          </a:p>
        </p:txBody>
      </p:sp>
      <p:sp>
        <p:nvSpPr>
          <p:cNvPr id="3" name="QC_4_AN.14_1#ae53a6261.blank?vop=1&amp;pid=c3b28c89f&amp;color=0,0,0&amp;vpa=5&amp;vtp=1"/>
          <p:cNvSpPr/>
          <p:nvPr/>
        </p:nvSpPr>
        <p:spPr>
          <a:xfrm>
            <a:off x="10970355" y="1468620"/>
            <a:ext cx="331788" cy="373190"/>
          </a:xfrm>
          <a:prstGeom prst="rect">
            <a:avLst/>
          </a:prstGeom>
          <a:noFill/>
        </p:spPr>
        <p:txBody>
          <a:bodyPr wrap="none" lIns="0" tIns="0" rIns="0" bIns="0" rtlCol="0" anchor="t"/>
          <a:lstStyle/>
          <a:p>
            <a:pPr algn="ctr">
              <a:lnSpc>
                <a:spcPts val="33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t>
            </a:r>
            <a:endParaRPr lang="en-US" altLang="zh-CN" dirty="0"/>
          </a:p>
        </p:txBody>
      </p:sp>
      <p:sp>
        <p:nvSpPr>
          <p:cNvPr id="4" name="QC_4_BD.13_2#ae53a6261.choices?vop=1&amp;pid=c3b28c89f&amp;color=0,0,0&amp;vtp=1&amp;bbb=1"/>
          <p:cNvSpPr/>
          <p:nvPr/>
        </p:nvSpPr>
        <p:spPr>
          <a:xfrm>
            <a:off x="832104" y="2660959"/>
            <a:ext cx="10533888" cy="360680"/>
          </a:xfrm>
          <a:prstGeom prst="rect">
            <a:avLst/>
          </a:prstGeom>
          <a:noFill/>
        </p:spPr>
        <p:txBody>
          <a:bodyPr wrap="none" lIns="0" tIns="0" rIns="0" bIns="0" rtlCol="0" anchor="t"/>
          <a:lstStyle/>
          <a:p>
            <a:pPr>
              <a:lnSpc>
                <a:spcPts val="3200"/>
              </a:lnSpc>
              <a:tabLst>
                <a:tab pos="2623820" algn="l"/>
                <a:tab pos="5234940" algn="l"/>
                <a:tab pos="7934960"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gave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went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dealt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endParaRPr lang="en-US" altLang="zh-CN" sz="1800" dirty="0"/>
          </a:p>
        </p:txBody>
      </p:sp>
      <p:sp>
        <p:nvSpPr>
          <p:cNvPr id="5" name="QC_4_AS.15_1#ae53a6261?vop=1&amp;pid=c3b28c89f&amp;color=0,0,0&amp;vtp=1&amp;bbb=1&amp;hb=1"/>
          <p:cNvSpPr/>
          <p:nvPr/>
        </p:nvSpPr>
        <p:spPr>
          <a:xfrm>
            <a:off x="832104" y="3126986"/>
            <a:ext cx="10533888" cy="11893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首先找到文中的因果关系标志词</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接着分析设空处前面的句子可知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作者不喜欢跑步了</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空后接着提到</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作者想参加自行车比赛</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由此我们可以推断设空句应表示作者的喜好从跑步转向骑车</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。turn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意为</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改用</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求助于</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符合语境</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故选</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项</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additive="base">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0" end="0"/>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 calcmode="lin" valueType="num">
                                      <p:cBhvr additive="base">
                                        <p:cTn id="17"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5">
                                            <p:txEl>
                                              <p:pRg st="1" end="1"/>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2" end="2"/>
                                            </p:txEl>
                                          </p:spTgt>
                                        </p:tgtEl>
                                        <p:attrNameLst>
                                          <p:attrName>style.visibility</p:attrName>
                                        </p:attrNameLst>
                                      </p:cBhvr>
                                      <p:to>
                                        <p:strVal val="visible"/>
                                      </p:to>
                                    </p:set>
                                    <p:anim calcmode="lin" valueType="num">
                                      <p:cBhvr additive="base">
                                        <p:cTn id="21"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16_1#d6664f86b?vop=1&amp;pid=c3b28c89f&amp;color=0,0,0&amp;vtp=1&amp;bt=1&amp;bbb=1&amp;hb=1"/>
          <p:cNvSpPr/>
          <p:nvPr/>
        </p:nvSpPr>
        <p:spPr>
          <a:xfrm>
            <a:off x="832104" y="1080000"/>
            <a:ext cx="10533888" cy="11893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child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complete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message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reward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truly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earned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given,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believe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same. </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pride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self-respect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gained</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endParaRPr lang="en-US" altLang="zh-CN" dirty="0"/>
          </a:p>
        </p:txBody>
      </p:sp>
      <p:sp>
        <p:nvSpPr>
          <p:cNvPr id="3" name="QC_4_AN.17_1#d6664f86b.blank?vop=1&amp;pid=c3b28c89f&amp;color=0,0,0&amp;vpa=6&amp;vtp=1"/>
          <p:cNvSpPr/>
          <p:nvPr/>
        </p:nvSpPr>
        <p:spPr>
          <a:xfrm>
            <a:off x="7435310" y="1468620"/>
            <a:ext cx="319088" cy="373190"/>
          </a:xfrm>
          <a:prstGeom prst="rect">
            <a:avLst/>
          </a:prstGeom>
          <a:noFill/>
        </p:spPr>
        <p:txBody>
          <a:bodyPr wrap="none" lIns="0" tIns="0" rIns="0" bIns="0" rtlCol="0" anchor="t"/>
          <a:lstStyle/>
          <a:p>
            <a:pPr algn="ctr">
              <a:lnSpc>
                <a:spcPts val="33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t>
            </a:r>
            <a:endParaRPr lang="en-US" altLang="zh-CN" dirty="0"/>
          </a:p>
        </p:txBody>
      </p:sp>
      <p:sp>
        <p:nvSpPr>
          <p:cNvPr id="4" name="QC_4_BD.16_2#d6664f86b.choices?vop=1&amp;pid=c3b28c89f&amp;color=0,0,0&amp;vtp=1&amp;bbb=1"/>
          <p:cNvSpPr/>
          <p:nvPr/>
        </p:nvSpPr>
        <p:spPr>
          <a:xfrm>
            <a:off x="832104" y="2319329"/>
            <a:ext cx="10533888" cy="360680"/>
          </a:xfrm>
          <a:prstGeom prst="rect">
            <a:avLst/>
          </a:prstGeom>
          <a:noFill/>
        </p:spPr>
        <p:txBody>
          <a:bodyPr wrap="none" lIns="0" tIns="0" rIns="0" bIns="0" rtlCol="0" anchor="t"/>
          <a:lstStyle/>
          <a:p>
            <a:pPr>
              <a:lnSpc>
                <a:spcPts val="3200"/>
              </a:lnSpc>
              <a:tabLst>
                <a:tab pos="2938145" algn="l"/>
                <a:tab pos="5393690" algn="l"/>
                <a:tab pos="7912735" algn="l"/>
              </a:tabLst>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contrary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result</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18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endParaRPr lang="en-US" altLang="zh-CN" sz="1800" dirty="0"/>
          </a:p>
        </p:txBody>
      </p:sp>
      <p:sp>
        <p:nvSpPr>
          <p:cNvPr id="5" name="QC_4_AS.18_1#d6664f86b?vop=1&amp;pid=c3b28c89f&amp;color=0,0,0&amp;vtp=1&amp;bbb=1&amp;hb=1"/>
          <p:cNvSpPr/>
          <p:nvPr/>
        </p:nvSpPr>
        <p:spPr>
          <a:xfrm>
            <a:off x="832104" y="2739636"/>
            <a:ext cx="10533888" cy="11893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分析语境可知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我们</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不相信孩子能完成某事</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原因</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导致孩子也这样认为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他们不会因此获得自豪或</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自尊</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结果</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前后文很明显为因果关系</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contrary</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意为</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相反</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result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意为</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因此</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意为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顺便说一下</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意为</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换句话说</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故选</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项</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3371</Words>
  <Application>WPS 演示</Application>
  <PresentationFormat>宽屏</PresentationFormat>
  <Paragraphs>113</Paragraphs>
  <Slides>10</Slides>
  <Notes>10</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10</vt:i4>
      </vt:variant>
    </vt:vector>
  </HeadingPairs>
  <TitlesOfParts>
    <vt:vector size="25" baseType="lpstr">
      <vt:lpstr>Arial</vt:lpstr>
      <vt:lpstr>宋体</vt:lpstr>
      <vt:lpstr>Wingdings</vt:lpstr>
      <vt:lpstr>黑体</vt:lpstr>
      <vt:lpstr>黑体</vt:lpstr>
      <vt:lpstr>微软雅黑</vt:lpstr>
      <vt:lpstr>微软雅黑</vt:lpstr>
      <vt:lpstr>宋体</vt:lpstr>
      <vt:lpstr>Times New Roman</vt:lpstr>
      <vt:lpstr>Times New Roman</vt:lpstr>
      <vt:lpstr>楷体</vt:lpstr>
      <vt:lpstr>Calibri</vt:lpstr>
      <vt:lpstr>Arial Unicode MS</vt:lpstr>
      <vt:lpstr>等线</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Administrator</cp:lastModifiedBy>
  <cp:revision>4</cp:revision>
  <dcterms:created xsi:type="dcterms:W3CDTF">2025-10-24T09:24:00Z</dcterms:created>
  <dcterms:modified xsi:type="dcterms:W3CDTF">2025-10-28T02:07:41Z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E3E2464B63A242B6AD1D56BF93F57A76_12</vt:lpwstr>
  </property>
  <property fmtid="{D5CDD505-2E9C-101B-9397-08002B2CF9AE}" pid="3" name="KSOProductBuildVer">
    <vt:lpwstr>2052-12.1.0.22529</vt:lpwstr>
  </property>
</Properties>
</file>